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96" r:id="rId5"/>
    <p:sldMasterId id="2147483700" r:id="rId6"/>
  </p:sldMasterIdLst>
  <p:notesMasterIdLst>
    <p:notesMasterId r:id="rId35"/>
  </p:notesMasterIdLst>
  <p:handoutMasterIdLst>
    <p:handoutMasterId r:id="rId36"/>
  </p:handoutMasterIdLst>
  <p:sldIdLst>
    <p:sldId id="293" r:id="rId7"/>
    <p:sldId id="294" r:id="rId8"/>
    <p:sldId id="295" r:id="rId9"/>
    <p:sldId id="257" r:id="rId10"/>
    <p:sldId id="284" r:id="rId11"/>
    <p:sldId id="296" r:id="rId12"/>
    <p:sldId id="260" r:id="rId13"/>
    <p:sldId id="262" r:id="rId14"/>
    <p:sldId id="275" r:id="rId15"/>
    <p:sldId id="286" r:id="rId16"/>
    <p:sldId id="263" r:id="rId17"/>
    <p:sldId id="276" r:id="rId18"/>
    <p:sldId id="264" r:id="rId19"/>
    <p:sldId id="288" r:id="rId20"/>
    <p:sldId id="265" r:id="rId21"/>
    <p:sldId id="283" r:id="rId22"/>
    <p:sldId id="270" r:id="rId23"/>
    <p:sldId id="277" r:id="rId24"/>
    <p:sldId id="266" r:id="rId25"/>
    <p:sldId id="279" r:id="rId26"/>
    <p:sldId id="267" r:id="rId27"/>
    <p:sldId id="282" r:id="rId28"/>
    <p:sldId id="268" r:id="rId29"/>
    <p:sldId id="280" r:id="rId30"/>
    <p:sldId id="269" r:id="rId31"/>
    <p:sldId id="281" r:id="rId32"/>
    <p:sldId id="292" r:id="rId33"/>
    <p:sldId id="287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479DC-C6AD-4220-8177-374AD1281B4B}" v="79" dt="2021-12-02T14:44:29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86470" autoAdjust="0"/>
  </p:normalViewPr>
  <p:slideViewPr>
    <p:cSldViewPr showGuides="1">
      <p:cViewPr varScale="1">
        <p:scale>
          <a:sx n="112" d="100"/>
          <a:sy n="112" d="100"/>
        </p:scale>
        <p:origin x="762" y="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12/2/2021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12/2/2021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02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183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60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28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611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57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69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301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036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31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8357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92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0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79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19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93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07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14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98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35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7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96" y="6077949"/>
            <a:ext cx="215130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5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96" y="6077949"/>
            <a:ext cx="215130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56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08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702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66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023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7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76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747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803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230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287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56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96" y="6077949"/>
            <a:ext cx="215130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7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95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vanormondt.nl/advies/innovatie/wiki/missie-visi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://www.confrontatiematrix.nl/swot-analyse.html" TargetMode="External"/><Relationship Id="rId4" Type="http://schemas.openxmlformats.org/officeDocument/2006/relationships/hyperlink" Target="http://www.marketingtermen.nl/begrip/unique-selling-poi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ieren.com/samenvatting/3313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nst.nl/ondernemerschap/prijsstellingen/prijsbepalingmethod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nl-nl/article/een-organigram-maken-9b51f667-11b7-4971-a757-a08a36684ee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ndersinvestmentandtrade.com/export/internationaal/marktbenadering/welke-samenwerkingsvormen-bestaan-e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erwiki.nl/Voorbeeld_exploitatiebegrot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businessmodelgeneration.com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s://www.strategyzer.com/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modellen.com/destep-analy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marketingmannen-tv.nl/marketingmodellen/adoptiecurve-rog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7981" y="365923"/>
            <a:ext cx="9846285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nl-NL" sz="43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Canvas</a:t>
            </a:r>
            <a:endParaRPr lang="nl-NL" sz="43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1072" y="1736693"/>
            <a:ext cx="2561471" cy="2032272"/>
          </a:xfrm>
          <a:prstGeom prst="rect">
            <a:avLst/>
          </a:prstGeom>
        </p:spPr>
        <p:txBody>
          <a:bodyPr lIns="91416" tIns="45708" rIns="91416" bIns="4570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 marL="228531" indent="-228531" defTabSz="914126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Missie en visie</a:t>
            </a:r>
          </a:p>
          <a:p>
            <a:pPr marL="228531" indent="-228531" defTabSz="914126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Nieuwe economie</a:t>
            </a:r>
          </a:p>
          <a:p>
            <a:pPr marL="228531" indent="-228531" defTabSz="914126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31" indent="-228531" defTabSz="914126">
              <a:buFont typeface="Wingdings" pitchFamily="2" charset="2"/>
              <a:buChar char="ü"/>
            </a:pP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 marL="228531" indent="-228531" defTabSz="914126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4905" y="1729458"/>
            <a:ext cx="3215827" cy="20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nl-NL" sz="1799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 marL="228531" indent="-228531" defTabSz="914126">
              <a:buFont typeface="Wingdings" panose="05000000000000000000" pitchFamily="2" charset="2"/>
              <a:buChar char="ü"/>
            </a:pPr>
            <a:r>
              <a:rPr lang="nl-NL" sz="1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bouwstenen</a:t>
            </a:r>
          </a:p>
          <a:p>
            <a:pPr marL="0" indent="0" defTabSz="914126">
              <a:buNone/>
            </a:pPr>
            <a:endParaRPr lang="nl-NL" sz="17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126">
              <a:buNone/>
            </a:pPr>
            <a:endParaRPr lang="nl-NL" sz="17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31" indent="-228531" defTabSz="914126">
              <a:buFont typeface="Wingdings" panose="05000000000000000000" pitchFamily="2" charset="2"/>
              <a:buChar char="ü"/>
            </a:pPr>
            <a:endParaRPr lang="nl-NL" sz="17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31" indent="-228531" defTabSz="914126">
              <a:buFont typeface="Wingdings" panose="05000000000000000000" pitchFamily="2" charset="2"/>
              <a:buChar char="ü"/>
            </a:pPr>
            <a:endParaRPr lang="nl-NL" sz="17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431" y="6160809"/>
          <a:ext cx="7457388" cy="4824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717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717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717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717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717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717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717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423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2878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068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435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2449" y="1713327"/>
            <a:ext cx="836564" cy="7094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281" y="1736693"/>
            <a:ext cx="836564" cy="701776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1072" y="4128537"/>
            <a:ext cx="2561471" cy="20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 marL="228531" indent="-228531" defTabSz="914126">
              <a:buFont typeface="Wingdings" panose="05000000000000000000" pitchFamily="2" charset="2"/>
              <a:buChar char="ü"/>
            </a:pPr>
            <a:r>
              <a:rPr lang="nl-N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 marL="228531" indent="-228531" defTabSz="914126">
              <a:buFont typeface="Wingdings" panose="05000000000000000000" pitchFamily="2" charset="2"/>
              <a:buChar char="ü"/>
            </a:pPr>
            <a:r>
              <a:rPr lang="nl-N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 marL="228531" indent="-228531" defTabSz="914126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2449" y="4128537"/>
            <a:ext cx="840341" cy="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3812" y="709631"/>
            <a:ext cx="111612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Customer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nl-NL" sz="2000" dirty="0">
                <a:latin typeface="+mj-lt"/>
              </a:rPr>
              <a:t>Wat is jullie ‘Perfect Fit’?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9652"/>
          <a:stretch/>
        </p:blipFill>
        <p:spPr>
          <a:xfrm>
            <a:off x="9846623" y="709631"/>
            <a:ext cx="1913818" cy="1684675"/>
          </a:xfrm>
          <a:prstGeom prst="rect">
            <a:avLst/>
          </a:prstGeom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4"/>
          <a:srcRect l="7281" t="8345" r="38917" b="19888"/>
          <a:stretch/>
        </p:blipFill>
        <p:spPr>
          <a:xfrm>
            <a:off x="6673520" y="2636912"/>
            <a:ext cx="5080100" cy="3809862"/>
          </a:xfrm>
          <a:prstGeom prst="rect">
            <a:avLst/>
          </a:prstGeom>
        </p:spPr>
      </p:pic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5"/>
          <a:srcRect l="7445" t="8776" r="39154" b="19291"/>
          <a:stretch/>
        </p:blipFill>
        <p:spPr>
          <a:xfrm>
            <a:off x="657222" y="2636912"/>
            <a:ext cx="5030647" cy="3809862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>
            <a:off x="4441347" y="3842179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4441347" y="5251797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38328" y="4280882"/>
            <a:ext cx="187220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>
                <a:solidFill>
                  <a:srgbClr val="FFC000"/>
                </a:solidFill>
              </a:rPr>
              <a:t>‘Perfect Fit’</a:t>
            </a:r>
          </a:p>
        </p:txBody>
      </p:sp>
    </p:spTree>
    <p:extLst>
      <p:ext uri="{BB962C8B-B14F-4D97-AF65-F5344CB8AC3E}">
        <p14:creationId xmlns:p14="http://schemas.microsoft.com/office/powerpoint/2010/main" val="22319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Value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Proposition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toegevoegde waarde leveren we?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problemen helpen we op te lossen?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Wat bieden we elk afnemerssegment?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afnemersbehoefte bevredigen wij?</a:t>
            </a:r>
          </a:p>
        </p:txBody>
      </p:sp>
      <p:pic>
        <p:nvPicPr>
          <p:cNvPr id="26626" name="Picture 2" descr="http://4.bp.blogspot.com/-L8o9lnhHP1E/T5EsSImdHgI/AAAAAAAAADU/CEvhDv1YklA/s1600/value_proposi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772816"/>
            <a:ext cx="635317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4899" y="836712"/>
            <a:ext cx="111612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 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Value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proposition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2000" b="1" dirty="0">
                <a:latin typeface="+mj-lt"/>
              </a:rPr>
              <a:t>Opdracht</a:t>
            </a:r>
            <a:r>
              <a:rPr lang="nl-NL" b="1" dirty="0">
                <a:latin typeface="+mj-lt"/>
              </a:rPr>
              <a:t>:</a:t>
            </a:r>
          </a:p>
          <a:p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Wat is de </a:t>
            </a:r>
            <a:r>
              <a:rPr lang="nl-NL" sz="2000" b="1" i="1" dirty="0">
                <a:latin typeface="+mj-lt"/>
              </a:rPr>
              <a:t>missie</a:t>
            </a:r>
            <a:r>
              <a:rPr lang="nl-NL" sz="2000" dirty="0">
                <a:latin typeface="+mj-lt"/>
              </a:rPr>
              <a:t> (wat wil je?) en </a:t>
            </a:r>
            <a:r>
              <a:rPr lang="nl-NL" sz="2000" b="1" i="1" dirty="0">
                <a:latin typeface="+mj-lt"/>
              </a:rPr>
              <a:t>visie</a:t>
            </a:r>
            <a:r>
              <a:rPr lang="nl-NL" sz="2000" dirty="0">
                <a:latin typeface="+mj-lt"/>
              </a:rPr>
              <a:t> (waarom wil je dat?) van jullie bedrijf? </a:t>
            </a:r>
            <a:r>
              <a:rPr lang="nl-NL" sz="2000" dirty="0">
                <a:latin typeface="+mj-lt"/>
                <a:hlinkClick r:id="rId3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Wat zijn jullie </a:t>
            </a:r>
            <a:r>
              <a:rPr lang="nl-NL" sz="2000" b="1" i="1" dirty="0">
                <a:latin typeface="+mj-lt"/>
              </a:rPr>
              <a:t>Unique </a:t>
            </a:r>
            <a:r>
              <a:rPr lang="nl-NL" sz="2000" b="1" i="1" dirty="0" err="1">
                <a:latin typeface="+mj-lt"/>
              </a:rPr>
              <a:t>Selling</a:t>
            </a:r>
            <a:r>
              <a:rPr lang="nl-NL" sz="2000" b="1" i="1" dirty="0">
                <a:latin typeface="+mj-lt"/>
              </a:rPr>
              <a:t> Points</a:t>
            </a:r>
            <a:r>
              <a:rPr lang="nl-NL" sz="2000" dirty="0">
                <a:latin typeface="+mj-lt"/>
              </a:rPr>
              <a:t>?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Ontwikkel een </a:t>
            </a:r>
            <a:r>
              <a:rPr lang="nl-NL" sz="2000" b="1" i="1" dirty="0">
                <a:latin typeface="+mj-lt"/>
              </a:rPr>
              <a:t>SWOT-analyse</a:t>
            </a:r>
            <a:r>
              <a:rPr lang="nl-NL" sz="2000" dirty="0">
                <a:latin typeface="+mj-lt"/>
              </a:rPr>
              <a:t> voor jullie bedrijf </a:t>
            </a:r>
            <a:r>
              <a:rPr lang="nl-NL" sz="2000" dirty="0">
                <a:latin typeface="+mj-lt"/>
                <a:hlinkClick r:id="rId5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958163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Channels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Hoe bereiken we onze klant?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vorm van communicatie gebruiken we?</a:t>
            </a:r>
          </a:p>
          <a:p>
            <a:r>
              <a:rPr lang="nl-NL" dirty="0">
                <a:latin typeface="+mj-lt"/>
              </a:rPr>
              <a:t>Hoe ziet ons distributie netwerk eruit?</a:t>
            </a:r>
          </a:p>
          <a:p>
            <a:r>
              <a:rPr lang="nl-NL" dirty="0">
                <a:latin typeface="+mj-lt"/>
              </a:rPr>
              <a:t>Welke verkoopkanalen gebruiken we?</a:t>
            </a:r>
          </a:p>
        </p:txBody>
      </p:sp>
      <p:pic>
        <p:nvPicPr>
          <p:cNvPr id="28674" name="Picture 2" descr="http://4.bp.blogspot.com/-uID6WE3Inpo/T5EsPXEfRrI/AAAAAAAAAC4/XoJuY6iVnEg/s1600/chann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844824"/>
            <a:ext cx="62865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4899" y="836712"/>
            <a:ext cx="111612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Channels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2000" b="1" dirty="0">
                <a:latin typeface="+mj-lt"/>
              </a:rPr>
              <a:t>Opdracht</a:t>
            </a:r>
            <a:r>
              <a:rPr lang="nl-NL" b="1" dirty="0">
                <a:latin typeface="+mj-lt"/>
              </a:rPr>
              <a:t>:</a:t>
            </a:r>
          </a:p>
          <a:p>
            <a:endParaRPr lang="nl-NL" sz="2000" dirty="0">
              <a:latin typeface="+mj-lt"/>
            </a:endParaRPr>
          </a:p>
          <a:p>
            <a:pPr lvl="0"/>
            <a:r>
              <a:rPr lang="nl-NL" sz="2000" dirty="0">
                <a:latin typeface="+mj-lt"/>
              </a:rPr>
              <a:t>Gebruik voor deze opdracht het communicatiemodel </a:t>
            </a:r>
            <a:r>
              <a:rPr lang="nl-NL" sz="2000" dirty="0">
                <a:solidFill>
                  <a:prstClr val="black"/>
                </a:solidFill>
                <a:latin typeface="Century Gothic"/>
              </a:rPr>
              <a:t>(zie afbeelding hieronder)</a:t>
            </a:r>
          </a:p>
          <a:p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Welk medium gebruiken jullie om de consument te bereiken?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Ontwerp een boodschap a.d.h.v. het AIDA model</a:t>
            </a:r>
          </a:p>
          <a:p>
            <a:pPr lvl="1"/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274266-19ED-4DAE-8DBE-159F841FE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483" y="3583123"/>
            <a:ext cx="1019461" cy="9069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5CF5A3-8C73-463C-8417-A01F96D4B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85"/>
          <a:stretch/>
        </p:blipFill>
        <p:spPr>
          <a:xfrm>
            <a:off x="3070076" y="4437112"/>
            <a:ext cx="6167590" cy="21655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E83D369-47EE-4AF4-ADAE-B800DF77C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41" y="3583123"/>
            <a:ext cx="1001924" cy="8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Customer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Relationships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relaties moeten we met elk van onze klanten aangaan?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Hebben we persoonlijk contact?</a:t>
            </a:r>
          </a:p>
          <a:p>
            <a:r>
              <a:rPr lang="nl-NL" dirty="0">
                <a:latin typeface="+mj-lt"/>
              </a:rPr>
              <a:t>Maken we gebruik van accountmanagers?</a:t>
            </a:r>
          </a:p>
          <a:p>
            <a:r>
              <a:rPr lang="nl-NL" dirty="0">
                <a:latin typeface="+mj-lt"/>
              </a:rPr>
              <a:t>Kiezen we voor selfservice?</a:t>
            </a:r>
          </a:p>
          <a:p>
            <a:r>
              <a:rPr lang="nl-NL" dirty="0">
                <a:latin typeface="+mj-lt"/>
              </a:rPr>
              <a:t>Laten we de klant meebeslissen in het productie proces (cocreatie)?</a:t>
            </a:r>
          </a:p>
        </p:txBody>
      </p:sp>
      <p:pic>
        <p:nvPicPr>
          <p:cNvPr id="30722" name="Picture 2" descr="http://1.bp.blogspot.com/-5EnlNxB-q9c/T5EsPzWPjuI/AAAAAAAAADE/BQBEyOdYBr4/s1600/customer_relationshi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772816"/>
            <a:ext cx="6286500" cy="343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4899" y="836712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 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Customer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Relationships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Hoe onderhouden jullie het contact met jullie klanten?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3048454"/>
            <a:ext cx="6158004" cy="29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634319"/>
            <a:ext cx="3744416" cy="33239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Revenue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stream 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Hoe zullen geld gaan verdienen? 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 verdienmodel gaan we toepassen en hoeveel is de consument bereid te betalen?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Hoeveel klanten hebben we nodig?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4" y="1772816"/>
            <a:ext cx="57251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93812" y="548680"/>
            <a:ext cx="10311952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Revenue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stream 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>
                <a:latin typeface="+mj-lt"/>
              </a:rPr>
              <a:t>Jullie gaan de </a:t>
            </a:r>
            <a:r>
              <a:rPr lang="nl-NL" sz="2000" b="1" i="1" dirty="0">
                <a:latin typeface="+mj-lt"/>
              </a:rPr>
              <a:t>verkoopprijs</a:t>
            </a:r>
            <a:r>
              <a:rPr lang="nl-NL" sz="2000" dirty="0">
                <a:latin typeface="+mj-lt"/>
              </a:rPr>
              <a:t> bepalen van jullie product. Bepaal de verkoopprijs a.d.h.v. de kosten die jullie denken te maken. </a:t>
            </a:r>
          </a:p>
          <a:p>
            <a:r>
              <a:rPr lang="nl-NL" sz="2000" dirty="0">
                <a:latin typeface="+mj-lt"/>
              </a:rPr>
              <a:t>Om dit te kunnen doen bereken je eerst de </a:t>
            </a:r>
            <a:r>
              <a:rPr lang="nl-NL" sz="2000" b="1" i="1" dirty="0">
                <a:latin typeface="+mj-lt"/>
              </a:rPr>
              <a:t>standaardkostprijs</a:t>
            </a:r>
            <a:r>
              <a:rPr lang="nl-NL" sz="2000" dirty="0">
                <a:latin typeface="+mj-lt"/>
              </a:rPr>
              <a:t> van jullie product: 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u="sng" dirty="0">
                <a:latin typeface="+mj-lt"/>
              </a:rPr>
              <a:t> </a:t>
            </a:r>
            <a:r>
              <a:rPr lang="nl-NL" sz="2000" i="1" u="sng" dirty="0">
                <a:latin typeface="+mj-lt"/>
              </a:rPr>
              <a:t>Constante kosten </a:t>
            </a:r>
            <a:r>
              <a:rPr lang="nl-NL" sz="2000" i="1" dirty="0">
                <a:latin typeface="+mj-lt"/>
              </a:rPr>
              <a:t>  +     </a:t>
            </a:r>
            <a:r>
              <a:rPr lang="nl-NL" sz="2000" i="1" u="sng" dirty="0">
                <a:latin typeface="+mj-lt"/>
              </a:rPr>
              <a:t>Variabele kosten </a:t>
            </a:r>
            <a:r>
              <a:rPr lang="nl-NL" sz="2000" i="1" dirty="0">
                <a:latin typeface="+mj-lt"/>
              </a:rPr>
              <a:t>  = standaardkostprijs</a:t>
            </a:r>
          </a:p>
          <a:p>
            <a:r>
              <a:rPr lang="nl-NL" sz="2000" i="1" dirty="0">
                <a:latin typeface="+mj-lt"/>
              </a:rPr>
              <a:t>Normale productie      Werkelijke productie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i="1" dirty="0">
                <a:latin typeface="+mj-lt"/>
                <a:hlinkClick r:id="rId3"/>
              </a:rPr>
              <a:t>Meer info</a:t>
            </a:r>
            <a:endParaRPr lang="nl-NL" sz="2000" i="1" dirty="0">
              <a:latin typeface="+mj-lt"/>
            </a:endParaRPr>
          </a:p>
          <a:p>
            <a:endParaRPr lang="nl-NL" sz="2000" i="1" dirty="0">
              <a:latin typeface="+mj-lt"/>
            </a:endParaRPr>
          </a:p>
          <a:p>
            <a:r>
              <a:rPr lang="nl-NL" sz="2000" dirty="0">
                <a:latin typeface="+mj-lt"/>
              </a:rPr>
              <a:t>De </a:t>
            </a:r>
            <a:r>
              <a:rPr lang="nl-NL" sz="2000" b="1" i="1" dirty="0">
                <a:latin typeface="+mj-lt"/>
              </a:rPr>
              <a:t>verkoopprijs</a:t>
            </a:r>
            <a:r>
              <a:rPr lang="nl-NL" sz="2000" dirty="0">
                <a:latin typeface="+mj-lt"/>
              </a:rPr>
              <a:t> bereken je door een </a:t>
            </a:r>
            <a:r>
              <a:rPr lang="nl-NL" sz="2000" b="1" i="1" dirty="0">
                <a:latin typeface="+mj-lt"/>
              </a:rPr>
              <a:t>winstmarge</a:t>
            </a:r>
            <a:r>
              <a:rPr lang="nl-NL" sz="2000" dirty="0">
                <a:latin typeface="+mj-lt"/>
              </a:rPr>
              <a:t> (bijv. 10%) op je standaardkostprijs te berekenen. 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98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772821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Resources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middelen heb je nodig om te zorgen dat het businessmodel werkt</a:t>
            </a:r>
          </a:p>
          <a:p>
            <a:endParaRPr lang="nl-NL" dirty="0">
              <a:latin typeface="+mj-lt"/>
            </a:endParaRPr>
          </a:p>
          <a:p>
            <a:r>
              <a:rPr lang="nl-NL" b="1" dirty="0">
                <a:latin typeface="+mj-lt"/>
              </a:rPr>
              <a:t>Fysiek</a:t>
            </a:r>
            <a:r>
              <a:rPr lang="nl-NL" dirty="0">
                <a:latin typeface="+mj-lt"/>
              </a:rPr>
              <a:t>: productiefaciliteiten, gebouwen, voertuigen, machines,etc.</a:t>
            </a:r>
          </a:p>
          <a:p>
            <a:r>
              <a:rPr lang="nl-NL" b="1" dirty="0">
                <a:latin typeface="+mj-lt"/>
              </a:rPr>
              <a:t>Intellectueel: </a:t>
            </a:r>
            <a:r>
              <a:rPr lang="nl-NL" dirty="0">
                <a:latin typeface="+mj-lt"/>
              </a:rPr>
              <a:t>merken, patenten</a:t>
            </a:r>
            <a:endParaRPr lang="nl-NL" b="1" dirty="0">
              <a:latin typeface="+mj-lt"/>
            </a:endParaRPr>
          </a:p>
          <a:p>
            <a:r>
              <a:rPr lang="nl-NL" b="1" dirty="0" err="1">
                <a:latin typeface="+mj-lt"/>
              </a:rPr>
              <a:t>Human</a:t>
            </a:r>
            <a:r>
              <a:rPr lang="nl-NL" b="1" dirty="0">
                <a:latin typeface="+mj-lt"/>
              </a:rPr>
              <a:t> </a:t>
            </a:r>
            <a:r>
              <a:rPr lang="nl-NL" b="1" dirty="0" err="1">
                <a:latin typeface="+mj-lt"/>
              </a:rPr>
              <a:t>Recources</a:t>
            </a:r>
            <a:r>
              <a:rPr lang="nl-NL" b="1" dirty="0">
                <a:latin typeface="+mj-lt"/>
              </a:rPr>
              <a:t>:</a:t>
            </a:r>
            <a:r>
              <a:rPr lang="nl-NL" dirty="0">
                <a:latin typeface="+mj-lt"/>
              </a:rPr>
              <a:t> personeel</a:t>
            </a:r>
          </a:p>
          <a:p>
            <a:r>
              <a:rPr lang="nl-NL" b="1" dirty="0">
                <a:latin typeface="+mj-lt"/>
              </a:rPr>
              <a:t>Financieel:  </a:t>
            </a:r>
            <a:r>
              <a:rPr lang="nl-NL" dirty="0" err="1">
                <a:latin typeface="+mj-lt"/>
              </a:rPr>
              <a:t>financielen</a:t>
            </a:r>
            <a:r>
              <a:rPr lang="nl-NL" dirty="0">
                <a:latin typeface="+mj-lt"/>
              </a:rPr>
              <a:t> middelen.</a:t>
            </a:r>
            <a:endParaRPr lang="nl-NL" b="1" dirty="0">
              <a:latin typeface="+mj-lt"/>
            </a:endParaRPr>
          </a:p>
        </p:txBody>
      </p:sp>
      <p:pic>
        <p:nvPicPr>
          <p:cNvPr id="2050" name="Picture 2" descr="http://1.bp.blogspot.com/-8jrk9DUXUDo/T5EsOQ6PYUI/AAAAAAAAAC0/MJ95-cBU2vE/s1600/Key_Resour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8" y="1772816"/>
            <a:ext cx="62293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AC4BA35-D1EE-4FFC-81CF-F41465DA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63" y="1716763"/>
            <a:ext cx="6768751" cy="179277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3FDC556-5DAA-4478-B2C3-4C7E9AFB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Canvas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66A70BB-4DF9-4EE4-8BC0-306A49F70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17639"/>
              </p:ext>
            </p:extLst>
          </p:nvPr>
        </p:nvGraphicFramePr>
        <p:xfrm>
          <a:off x="2710036" y="3639420"/>
          <a:ext cx="6768751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779240">
                  <a:extLst>
                    <a:ext uri="{9D8B030D-6E8A-4147-A177-3AD203B41FA5}">
                      <a16:colId xmlns:a16="http://schemas.microsoft.com/office/drawing/2014/main" val="1791809220"/>
                    </a:ext>
                  </a:extLst>
                </a:gridCol>
                <a:gridCol w="3113415">
                  <a:extLst>
                    <a:ext uri="{9D8B030D-6E8A-4147-A177-3AD203B41FA5}">
                      <a16:colId xmlns:a16="http://schemas.microsoft.com/office/drawing/2014/main" val="3061930283"/>
                    </a:ext>
                  </a:extLst>
                </a:gridCol>
                <a:gridCol w="779240">
                  <a:extLst>
                    <a:ext uri="{9D8B030D-6E8A-4147-A177-3AD203B41FA5}">
                      <a16:colId xmlns:a16="http://schemas.microsoft.com/office/drawing/2014/main" val="707000386"/>
                    </a:ext>
                  </a:extLst>
                </a:gridCol>
                <a:gridCol w="402370">
                  <a:extLst>
                    <a:ext uri="{9D8B030D-6E8A-4147-A177-3AD203B41FA5}">
                      <a16:colId xmlns:a16="http://schemas.microsoft.com/office/drawing/2014/main" val="3307069480"/>
                    </a:ext>
                  </a:extLst>
                </a:gridCol>
                <a:gridCol w="542359">
                  <a:extLst>
                    <a:ext uri="{9D8B030D-6E8A-4147-A177-3AD203B41FA5}">
                      <a16:colId xmlns:a16="http://schemas.microsoft.com/office/drawing/2014/main" val="2272080667"/>
                    </a:ext>
                  </a:extLst>
                </a:gridCol>
                <a:gridCol w="183040">
                  <a:extLst>
                    <a:ext uri="{9D8B030D-6E8A-4147-A177-3AD203B41FA5}">
                      <a16:colId xmlns:a16="http://schemas.microsoft.com/office/drawing/2014/main" val="1123805369"/>
                    </a:ext>
                  </a:extLst>
                </a:gridCol>
                <a:gridCol w="323029">
                  <a:extLst>
                    <a:ext uri="{9D8B030D-6E8A-4147-A177-3AD203B41FA5}">
                      <a16:colId xmlns:a16="http://schemas.microsoft.com/office/drawing/2014/main" val="476595620"/>
                    </a:ext>
                  </a:extLst>
                </a:gridCol>
                <a:gridCol w="323029">
                  <a:extLst>
                    <a:ext uri="{9D8B030D-6E8A-4147-A177-3AD203B41FA5}">
                      <a16:colId xmlns:a16="http://schemas.microsoft.com/office/drawing/2014/main" val="3968605279"/>
                    </a:ext>
                  </a:extLst>
                </a:gridCol>
                <a:gridCol w="323029">
                  <a:extLst>
                    <a:ext uri="{9D8B030D-6E8A-4147-A177-3AD203B41FA5}">
                      <a16:colId xmlns:a16="http://schemas.microsoft.com/office/drawing/2014/main" val="2603631532"/>
                    </a:ext>
                  </a:extLst>
                </a:gridCol>
              </a:tblGrid>
              <a:tr h="8716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i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punten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Model Canvas</a:t>
                      </a: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(BMC)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11 bouwstenen van het BMC zijn op samenhangende wijze ingevuld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0"/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563580"/>
                  </a:ext>
                </a:extLst>
              </a:tr>
              <a:tr h="7845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17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44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8" b="7837"/>
          <a:stretch/>
        </p:blipFill>
        <p:spPr>
          <a:xfrm>
            <a:off x="2096244" y="2708920"/>
            <a:ext cx="6624736" cy="355643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12068" y="859304"/>
            <a:ext cx="9793088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Resources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Maak een </a:t>
            </a:r>
            <a:r>
              <a:rPr lang="nl-NL" b="1" i="1" dirty="0">
                <a:latin typeface="+mj-lt"/>
              </a:rPr>
              <a:t>organigram</a:t>
            </a:r>
            <a:r>
              <a:rPr lang="nl-NL" dirty="0">
                <a:latin typeface="+mj-lt"/>
              </a:rPr>
              <a:t> van jullie bedrijf, verwerk hierin ook de </a:t>
            </a:r>
            <a:r>
              <a:rPr lang="nl-NL" b="1" dirty="0">
                <a:latin typeface="+mj-lt"/>
              </a:rPr>
              <a:t>ADL rollen </a:t>
            </a:r>
            <a:r>
              <a:rPr lang="nl-NL" dirty="0">
                <a:latin typeface="+mj-lt"/>
              </a:rPr>
              <a:t>en de resultaten van de </a:t>
            </a:r>
            <a:r>
              <a:rPr lang="nl-NL" b="1" dirty="0">
                <a:latin typeface="+mj-lt"/>
              </a:rPr>
              <a:t>16 </a:t>
            </a:r>
            <a:r>
              <a:rPr lang="nl-NL" b="1" dirty="0" err="1">
                <a:latin typeface="+mj-lt"/>
              </a:rPr>
              <a:t>Personalities</a:t>
            </a:r>
            <a:r>
              <a:rPr lang="nl-NL" b="1" dirty="0">
                <a:latin typeface="+mj-lt"/>
              </a:rPr>
              <a:t> </a:t>
            </a:r>
            <a:r>
              <a:rPr lang="nl-NL" dirty="0">
                <a:latin typeface="+mj-lt"/>
              </a:rPr>
              <a:t>test die ieder teamlid bezit (tip: zie Sollicitatieproces). </a:t>
            </a:r>
            <a:r>
              <a:rPr lang="nl-NL" dirty="0">
                <a:latin typeface="+mj-lt"/>
                <a:hlinkClick r:id="rId4"/>
              </a:rPr>
              <a:t>Meer info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2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772816"/>
            <a:ext cx="3744416" cy="36009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Dit zijn de belangrijkste dingen die je onderneming moet doen om te zorgen dat het </a:t>
            </a:r>
            <a:r>
              <a:rPr lang="nl-NL" dirty="0" err="1">
                <a:latin typeface="+mj-lt"/>
              </a:rPr>
              <a:t>businessmodel</a:t>
            </a:r>
            <a:r>
              <a:rPr lang="nl-NL" dirty="0">
                <a:latin typeface="+mj-lt"/>
              </a:rPr>
              <a:t> werkt</a:t>
            </a:r>
          </a:p>
          <a:p>
            <a:endParaRPr lang="nl-NL" dirty="0">
              <a:latin typeface="+mj-lt"/>
            </a:endParaRPr>
          </a:p>
          <a:p>
            <a:r>
              <a:rPr lang="nl-NL" b="1" dirty="0">
                <a:latin typeface="+mj-lt"/>
              </a:rPr>
              <a:t>Productie</a:t>
            </a:r>
          </a:p>
          <a:p>
            <a:endParaRPr lang="nl-NL" b="1" dirty="0">
              <a:latin typeface="+mj-lt"/>
            </a:endParaRPr>
          </a:p>
          <a:p>
            <a:r>
              <a:rPr lang="nl-NL" b="1" dirty="0">
                <a:latin typeface="+mj-lt"/>
              </a:rPr>
              <a:t>Probleemoplossing/dienst</a:t>
            </a:r>
          </a:p>
          <a:p>
            <a:endParaRPr lang="nl-NL" b="1" dirty="0">
              <a:latin typeface="+mj-lt"/>
            </a:endParaRPr>
          </a:p>
          <a:p>
            <a:r>
              <a:rPr lang="nl-NL" b="1" dirty="0">
                <a:latin typeface="+mj-lt"/>
              </a:rPr>
              <a:t>Platform/netwerk</a:t>
            </a:r>
          </a:p>
        </p:txBody>
      </p:sp>
      <p:pic>
        <p:nvPicPr>
          <p:cNvPr id="32770" name="Picture 2" descr="http://3.bp.blogspot.com/-jdXM77QZDi4/T5EsMpopGqI/AAAAAAAAACg/IYOdf3FdnXc/s1600/Key_Activiti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8" y="1772816"/>
            <a:ext cx="619125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28092" y="620688"/>
            <a:ext cx="1011884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>
                <a:latin typeface="+mj-lt"/>
              </a:rPr>
              <a:t>Wat is jullie eerste </a:t>
            </a:r>
            <a:r>
              <a:rPr lang="nl-NL" sz="2000" b="1" i="1" dirty="0">
                <a:latin typeface="+mj-lt"/>
              </a:rPr>
              <a:t>bedrijfshandeling</a:t>
            </a:r>
            <a:r>
              <a:rPr lang="nl-NL" sz="2000" dirty="0">
                <a:latin typeface="+mj-lt"/>
              </a:rPr>
              <a:t>? Dit moet een concreet product (prototype) of uitwerking van een dienst zijn (try-out).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2283959"/>
            <a:ext cx="5904656" cy="39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53610" y="1773276"/>
            <a:ext cx="3744416" cy="42780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Partners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>
                <a:latin typeface="+mj-lt"/>
              </a:rPr>
              <a:t>Dit beschrijft het netwerk van leveranciers en partners</a:t>
            </a:r>
          </a:p>
          <a:p>
            <a:endParaRPr lang="nl-NL" sz="1600" dirty="0">
              <a:latin typeface="+mj-lt"/>
            </a:endParaRPr>
          </a:p>
          <a:p>
            <a:r>
              <a:rPr lang="nl-NL" sz="1600" b="1" i="1" dirty="0">
                <a:latin typeface="+mj-lt"/>
              </a:rPr>
              <a:t>Redenen voor het creëren van partnerschappen</a:t>
            </a:r>
            <a:r>
              <a:rPr lang="nl-NL" sz="1600" b="1" dirty="0">
                <a:latin typeface="+mj-lt"/>
              </a:rPr>
              <a:t>:</a:t>
            </a:r>
          </a:p>
          <a:p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Optimalisering en schaalvoordelen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Beperken van risico en onzekerheid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Verkrijgen van bepaalde resources en activiteiten</a:t>
            </a:r>
          </a:p>
        </p:txBody>
      </p:sp>
      <p:pic>
        <p:nvPicPr>
          <p:cNvPr id="1026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3068960"/>
            <a:ext cx="5135871" cy="342342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9796" y="692696"/>
            <a:ext cx="1130525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Partners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endParaRPr lang="nl-NL" sz="20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latin typeface="+mj-lt"/>
              </a:rPr>
              <a:t>Licht toe welke </a:t>
            </a:r>
            <a:r>
              <a:rPr lang="nl-NL" sz="2000" b="1" i="1" dirty="0">
                <a:latin typeface="+mj-lt"/>
              </a:rPr>
              <a:t>samenwerkingsvorm(en) </a:t>
            </a:r>
            <a:r>
              <a:rPr lang="nl-NL" sz="2000" dirty="0">
                <a:latin typeface="+mj-lt"/>
              </a:rPr>
              <a:t>jullie hebben gekozen.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latin typeface="+mj-lt"/>
              </a:rPr>
              <a:t>Schets van minimaal 4 partners hun profiel en licht toe waarom er een win-win situatie ontstaat uit jullie samenwerking.</a:t>
            </a:r>
          </a:p>
          <a:p>
            <a:endParaRPr lang="nl-NL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1026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youngentrepeneurial.files.wordpress.com/2013/02/cost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1939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48318" y="1828800"/>
            <a:ext cx="3744416" cy="3293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Cost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Structure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>
                <a:latin typeface="+mj-lt"/>
              </a:rPr>
              <a:t>Dit beschrijft alles kosten die worden gemaakt om een </a:t>
            </a:r>
            <a:r>
              <a:rPr lang="nl-NL" sz="1600" dirty="0" err="1">
                <a:latin typeface="+mj-lt"/>
              </a:rPr>
              <a:t>businessmodel</a:t>
            </a:r>
            <a:r>
              <a:rPr lang="nl-NL" sz="1600" dirty="0">
                <a:latin typeface="+mj-lt"/>
              </a:rPr>
              <a:t> te laten werken</a:t>
            </a:r>
          </a:p>
          <a:p>
            <a:endParaRPr lang="nl-NL" sz="1600" dirty="0">
              <a:latin typeface="+mj-lt"/>
            </a:endParaRPr>
          </a:p>
          <a:p>
            <a:r>
              <a:rPr lang="nl-NL" sz="1600" b="1" i="1" dirty="0">
                <a:latin typeface="+mj-lt"/>
              </a:rPr>
              <a:t>Wat zijn de belangrijkste kosten?</a:t>
            </a:r>
          </a:p>
          <a:p>
            <a:r>
              <a:rPr lang="nl-NL" sz="1600" b="1" i="1" dirty="0">
                <a:latin typeface="+mj-lt"/>
              </a:rPr>
              <a:t>Welke </a:t>
            </a:r>
            <a:r>
              <a:rPr lang="nl-NL" sz="1600" b="1" i="1" dirty="0" err="1">
                <a:latin typeface="+mj-lt"/>
              </a:rPr>
              <a:t>Key</a:t>
            </a:r>
            <a:r>
              <a:rPr lang="nl-NL" sz="1600" b="1" i="1" dirty="0">
                <a:latin typeface="+mj-lt"/>
              </a:rPr>
              <a:t> Resources zijn het duurst?</a:t>
            </a:r>
          </a:p>
          <a:p>
            <a:r>
              <a:rPr lang="nl-NL" sz="1600" b="1" i="1" dirty="0">
                <a:latin typeface="+mj-lt"/>
              </a:rPr>
              <a:t>Welke kernactiviteiten zijn het duurst?</a:t>
            </a:r>
          </a:p>
          <a:p>
            <a:r>
              <a:rPr lang="nl-NL" sz="1600" b="1" i="1" dirty="0">
                <a:latin typeface="+mj-lt"/>
              </a:rPr>
              <a:t>Wat voor soort kosten maken we?</a:t>
            </a:r>
            <a:endParaRPr lang="nl-NL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50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204864"/>
            <a:ext cx="4504225" cy="430792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93812" y="737408"/>
            <a:ext cx="957325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Cost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Structure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>
                <a:latin typeface="+mj-lt"/>
              </a:rPr>
              <a:t>Maak een exploitatiebegroting voor jullie eerste jaar.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6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004763" y="1659089"/>
            <a:ext cx="3744416" cy="36625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Ecologische en sociale kosten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>
                <a:latin typeface="+mj-lt"/>
              </a:rPr>
              <a:t>Dit beschrijft de negatieve impact  die wordt gemaakt om een businessmodel te laten werken</a:t>
            </a:r>
          </a:p>
          <a:p>
            <a:endParaRPr lang="nl-NL" sz="1600" dirty="0">
              <a:latin typeface="+mj-lt"/>
            </a:endParaRPr>
          </a:p>
          <a:p>
            <a:r>
              <a:rPr lang="nl-NL" sz="1600" b="1" i="1" dirty="0">
                <a:latin typeface="+mj-lt"/>
              </a:rPr>
              <a:t>Welke </a:t>
            </a:r>
            <a:r>
              <a:rPr lang="nl-NL" sz="1600" b="1" i="1" dirty="0" err="1">
                <a:latin typeface="+mj-lt"/>
              </a:rPr>
              <a:t>Key</a:t>
            </a:r>
            <a:r>
              <a:rPr lang="nl-NL" sz="1600" b="1" i="1" dirty="0">
                <a:latin typeface="+mj-lt"/>
              </a:rPr>
              <a:t> Resources zijn niet herbruikbaar?</a:t>
            </a:r>
          </a:p>
          <a:p>
            <a:r>
              <a:rPr lang="nl-NL" sz="1600" b="1" i="1" dirty="0">
                <a:latin typeface="+mj-lt"/>
              </a:rPr>
              <a:t>Welke kernactiviteiten gebruiken veel grondstoffen of putten sociaal kapitaal uit?</a:t>
            </a:r>
          </a:p>
          <a:p>
            <a:endParaRPr lang="nl-NL" sz="1600" b="1" i="1" dirty="0">
              <a:latin typeface="+mj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0EFB41-BD3F-4F30-A38F-8AE13B829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2"/>
          <a:stretch/>
        </p:blipFill>
        <p:spPr>
          <a:xfrm>
            <a:off x="1264235" y="5380519"/>
            <a:ext cx="9078649" cy="135679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DE670BB-1685-4D61-8816-E43CC0CD0ACC}"/>
              </a:ext>
            </a:extLst>
          </p:cNvPr>
          <p:cNvSpPr txBox="1"/>
          <p:nvPr/>
        </p:nvSpPr>
        <p:spPr>
          <a:xfrm>
            <a:off x="5878388" y="1659090"/>
            <a:ext cx="3744416" cy="36625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  <a:latin typeface="+mj-lt"/>
              </a:rPr>
              <a:t>Ecologische en sociale baten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>
                <a:latin typeface="+mj-lt"/>
              </a:rPr>
              <a:t>Dit beschrijft de positieve impact die wordt gemaakt om een businessmodel te laten werken</a:t>
            </a:r>
          </a:p>
          <a:p>
            <a:endParaRPr lang="nl-NL" sz="1600" dirty="0">
              <a:latin typeface="+mj-lt"/>
            </a:endParaRPr>
          </a:p>
          <a:p>
            <a:r>
              <a:rPr lang="nl-NL" sz="1600" b="1" i="1" dirty="0">
                <a:latin typeface="+mj-lt"/>
              </a:rPr>
              <a:t>Wat zijn de opbrengsten voor de maatschappij?</a:t>
            </a:r>
          </a:p>
          <a:p>
            <a:r>
              <a:rPr lang="nl-NL" sz="1600" b="1" i="1" dirty="0">
                <a:latin typeface="+mj-lt"/>
              </a:rPr>
              <a:t>Wie hebben baat bij de kernactiviteiten? Welke meervoudige </a:t>
            </a:r>
            <a:r>
              <a:rPr lang="nl-NL" sz="1600" b="1" i="1" dirty="0" err="1">
                <a:latin typeface="+mj-lt"/>
              </a:rPr>
              <a:t>waardecreatie</a:t>
            </a:r>
            <a:r>
              <a:rPr lang="nl-NL" sz="1600" b="1" i="1" dirty="0">
                <a:latin typeface="+mj-lt"/>
              </a:rPr>
              <a:t> ontstaat uit het businessmodel?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CE3E6D-A5E9-4339-989C-2F16C6690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69" y="1769911"/>
            <a:ext cx="1356792" cy="135679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90FD672-E06E-4DFD-AAF0-7632B51AB7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0"/>
          <a:stretch/>
        </p:blipFill>
        <p:spPr>
          <a:xfrm>
            <a:off x="477788" y="1548210"/>
            <a:ext cx="2204864" cy="16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5BC08DC-5EA3-4FF0-AAF7-56D36FA13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76" y="0"/>
            <a:ext cx="914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DB3E5-D6EC-4920-8E2A-0FB4A330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345852"/>
            <a:ext cx="10512862" cy="1325563"/>
          </a:xfrm>
        </p:spPr>
        <p:txBody>
          <a:bodyPr/>
          <a:lstStyle/>
          <a:p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Dragons’ Den - </a:t>
            </a:r>
            <a:r>
              <a:rPr lang="nl-N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donderdag 27 januari</a:t>
            </a:r>
          </a:p>
        </p:txBody>
      </p:sp>
      <p:pic>
        <p:nvPicPr>
          <p:cNvPr id="3" name="Picture 2" descr="Afbeeldingsresultaat voor dragons den logo">
            <a:extLst>
              <a:ext uri="{FF2B5EF4-FFF2-40B4-BE49-F238E27FC236}">
                <a16:creationId xmlns:a16="http://schemas.microsoft.com/office/drawing/2014/main" id="{A68241B4-3047-40A3-9888-3270C285C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5" b="22079"/>
          <a:stretch/>
        </p:blipFill>
        <p:spPr bwMode="auto">
          <a:xfrm>
            <a:off x="435522" y="1844824"/>
            <a:ext cx="11317779" cy="404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22 stamp PSD - PSDstamps">
            <a:extLst>
              <a:ext uri="{FF2B5EF4-FFF2-40B4-BE49-F238E27FC236}">
                <a16:creationId xmlns:a16="http://schemas.microsoft.com/office/drawing/2014/main" id="{9B48CF70-A45F-4CDB-A64A-2236B0D5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4501025"/>
            <a:ext cx="2350064" cy="15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9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93812" y="1946559"/>
            <a:ext cx="9781728" cy="1397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Reader ‘The </a:t>
            </a:r>
            <a:r>
              <a:rPr lang="en-US" sz="3200" b="1" dirty="0">
                <a:solidFill>
                  <a:srgbClr val="00B050"/>
                </a:solidFill>
              </a:rPr>
              <a:t>Sustainable</a:t>
            </a:r>
            <a:r>
              <a:rPr lang="en-US" sz="3200" b="1" dirty="0">
                <a:solidFill>
                  <a:srgbClr val="002060"/>
                </a:solidFill>
              </a:rPr>
              <a:t> Business Model Canvas’</a:t>
            </a:r>
          </a:p>
          <a:p>
            <a:r>
              <a:rPr lang="en-US" sz="3200" dirty="0">
                <a:solidFill>
                  <a:srgbClr val="002060"/>
                </a:solidFill>
              </a:rPr>
              <a:t>Incl. </a:t>
            </a:r>
            <a:r>
              <a:rPr lang="en-US" sz="3200" dirty="0" err="1">
                <a:solidFill>
                  <a:srgbClr val="002060"/>
                </a:solidFill>
              </a:rPr>
              <a:t>opdrachten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6829398" cy="951384"/>
          </a:xfrm>
        </p:spPr>
        <p:txBody>
          <a:bodyPr anchor="t">
            <a:normAutofit/>
          </a:bodyPr>
          <a:lstStyle/>
          <a:p>
            <a:r>
              <a:rPr lang="nl-NL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Mijn onderneming</a:t>
            </a:r>
          </a:p>
        </p:txBody>
      </p:sp>
      <p:sp>
        <p:nvSpPr>
          <p:cNvPr id="8194" name="AutoShape 2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6" name="AutoShape 4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8" name="AutoShape 6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200" name="AutoShape 8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8" name="Picture 6" descr="Business Model Generation - Preview, Download PDF or Buy">
            <a:extLst>
              <a:ext uri="{FF2B5EF4-FFF2-40B4-BE49-F238E27FC236}">
                <a16:creationId xmlns:a16="http://schemas.microsoft.com/office/drawing/2014/main" id="{C01AFF82-2997-45BA-A3B0-10680A33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2492896"/>
            <a:ext cx="4968552" cy="40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4852048"/>
            <a:ext cx="3766621" cy="1950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69760" cy="1066800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en-US" sz="3600" b="1" dirty="0">
                <a:solidFill>
                  <a:srgbClr val="00B050"/>
                </a:solidFill>
              </a:rPr>
              <a:t>Sustainable </a:t>
            </a:r>
            <a:r>
              <a:rPr lang="nl-NL" dirty="0"/>
              <a:t>Business Model Canvas uitgelegd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97868" y="2256628"/>
            <a:ext cx="8208912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nl-NL" sz="2400" dirty="0">
                <a:latin typeface="+mj-lt"/>
              </a:rPr>
              <a:t>Ieder van de 11 bouwstenen zal hieronder worden uitgelegd. Tevens staat bij elke bouwsteen een opdracht die je moet uitvoeren om het </a:t>
            </a:r>
            <a:r>
              <a:rPr lang="nl-NL" sz="2400" b="1" dirty="0">
                <a:latin typeface="+mj-lt"/>
              </a:rPr>
              <a:t>Leerarrangement Business Model Canvas </a:t>
            </a:r>
            <a:r>
              <a:rPr lang="nl-NL" sz="2400" dirty="0">
                <a:latin typeface="+mj-lt"/>
              </a:rPr>
              <a:t>goed af te ronden.</a:t>
            </a:r>
            <a:endParaRPr lang="nl-NL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36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203" y="233752"/>
            <a:ext cx="789209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nl-NL" sz="27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2122 MON LA4 Business Model Canvas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202" y="926322"/>
            <a:ext cx="4942485" cy="1307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defTabSz="914126"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 </a:t>
            </a:r>
          </a:p>
          <a:p>
            <a:pPr defTabSz="914126"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399" indent="-171399" defTabSz="914126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De verschillende bouwstenen van het BMC benoemen.</a:t>
            </a:r>
          </a:p>
          <a:p>
            <a:pPr marL="171399" indent="-171399" defTabSz="914126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</a:rPr>
              <a:t>Elke bouwsteen invullen in samenhang met jouw onderneming. </a:t>
            </a:r>
          </a:p>
          <a:p>
            <a:pPr marL="171399" indent="-171399" defTabSz="914126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De ontwikkeling van je BMC monitoren en daarop reflecteren.</a:t>
            </a:r>
          </a:p>
          <a:p>
            <a:pPr marL="171399" indent="-171399" defTabSz="914126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Aan de hand van je BMC je bedrijf pitchen. 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202" y="2368185"/>
            <a:ext cx="4942485" cy="707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defTabSz="914126"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</a:p>
          <a:p>
            <a:pPr defTabSz="914126" eaLnBrk="0" hangingPunct="0"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</a:rPr>
              <a:t>Een verslag met daarin een volledig ingevuld BMC zoals de bouwstenen in de reader beschreven zijn.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9202" y="3216458"/>
            <a:ext cx="4942485" cy="31077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160" indent="-176160" defTabSz="914126">
              <a:spcBef>
                <a:spcPct val="50000"/>
              </a:spcBef>
              <a:tabLst>
                <a:tab pos="176160" algn="l"/>
                <a:tab pos="1163289" algn="l"/>
              </a:tabLst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</a:t>
            </a:r>
            <a:r>
              <a:rPr lang="nl-NL" sz="1200" b="1" dirty="0">
                <a:solidFill>
                  <a:srgbClr val="CCFF33"/>
                </a:solidFill>
              </a:rPr>
              <a:t>			</a:t>
            </a:r>
          </a:p>
          <a:p>
            <a:pPr marL="171399" indent="-171399" defTabSz="914126" eaLnBrk="0" hangingPunct="0">
              <a:buFont typeface="Arial" panose="020B0604020202020204" pitchFamily="34" charset="0"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Vul voor je onderneming de 1ste versie in van het BMC. Dit doe je op basis van je eerste verwachtingen. Gebruik hiervoor het </a:t>
            </a:r>
            <a:r>
              <a:rPr lang="nl-NL" sz="1300" i="1" dirty="0" err="1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Sustainable</a:t>
            </a: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 </a:t>
            </a:r>
            <a:r>
              <a:rPr lang="nl-NL" sz="1300" i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Business Model Canvas format</a:t>
            </a:r>
          </a:p>
          <a:p>
            <a:pPr marL="171399" indent="-171399" defTabSz="914126" eaLnBrk="0" hangingPunct="0">
              <a:buFont typeface="Arial" panose="020B0604020202020204" pitchFamily="34" charset="0"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Zorg voor een duidelijke en realistische samenhang tussen de bouwstenen.</a:t>
            </a:r>
          </a:p>
          <a:p>
            <a:pPr marL="171399" indent="-171399" defTabSz="914126" eaLnBrk="0" hangingPunct="0">
              <a:buFont typeface="Arial" panose="020B0604020202020204" pitchFamily="34" charset="0"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Aan de hand van de lessen ga je iedere bouwsteen uitlichten en </a:t>
            </a:r>
            <a:r>
              <a:rPr lang="nl-NL" sz="13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verbeteren/versterken</a:t>
            </a: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. </a:t>
            </a:r>
          </a:p>
          <a:p>
            <a:pPr marL="171399" indent="-171399" defTabSz="914126" eaLnBrk="0" hangingPunct="0">
              <a:buFont typeface="Arial" panose="020B0604020202020204" pitchFamily="34" charset="0"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Wees </a:t>
            </a:r>
            <a:r>
              <a:rPr lang="nl-NL" sz="13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kritisch</a:t>
            </a: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 op de veranderingen die je aanbrengt; wat heeft een verandering in een bouwsteen voor gevolg op de andere bouwstenen?</a:t>
            </a:r>
          </a:p>
          <a:p>
            <a:pPr marL="171399" indent="-171399" defTabSz="914126" eaLnBrk="0" hangingPunct="0">
              <a:buFont typeface="Arial" panose="020B0604020202020204" pitchFamily="34" charset="0"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Aan de hand van je BMC ga je aan de slag met de uitvoering van jullie </a:t>
            </a:r>
            <a:r>
              <a:rPr lang="nl-NL" sz="13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prototype/ try-out.</a:t>
            </a:r>
          </a:p>
          <a:p>
            <a:pPr marL="171399" indent="-171399" defTabSz="914126" eaLnBrk="0" hangingPunct="0">
              <a:buFont typeface="Arial" panose="020B0604020202020204" pitchFamily="34" charset="0"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Het </a:t>
            </a:r>
            <a:r>
              <a:rPr lang="nl-NL" sz="13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prototype/ try-out</a:t>
            </a: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 dient voor de Dragons’ Den uitgevoerd te zijn.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272163" y="4101907"/>
            <a:ext cx="4321449" cy="1091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063" indent="-457063" defTabSz="807796"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</a:p>
          <a:p>
            <a:pPr marL="176160" indent="-176160" defTabSz="457063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</a:rPr>
              <a:t>Reader BMC (op Wikiwijs)</a:t>
            </a:r>
          </a:p>
          <a:p>
            <a:pPr marL="176160" indent="-176160" defTabSz="457063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</a:rPr>
              <a:t>E-Campus </a:t>
            </a:r>
            <a:r>
              <a:rPr lang="nl-NL" sz="1300" dirty="0" err="1">
                <a:solidFill>
                  <a:prstClr val="black"/>
                </a:solidFill>
                <a:latin typeface="Calibri" panose="020F0502020204030204"/>
              </a:rPr>
              <a:t>Qredits</a:t>
            </a:r>
            <a:r>
              <a:rPr lang="nl-NL" sz="1300" dirty="0">
                <a:solidFill>
                  <a:prstClr val="black"/>
                </a:solidFill>
                <a:latin typeface="Calibri" panose="020F0502020204030204"/>
              </a:rPr>
              <a:t> (login.e-campus.nl)</a:t>
            </a:r>
            <a:endParaRPr lang="nl-NL" sz="1300" dirty="0">
              <a:solidFill>
                <a:prstClr val="black"/>
              </a:solidFill>
              <a:latin typeface="Calibri" panose="020F0502020204030204"/>
              <a:hlinkClick r:id="rId3"/>
            </a:endParaRPr>
          </a:p>
          <a:p>
            <a:pPr marL="176160" indent="-176160" defTabSz="457063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160" algn="l"/>
                <a:tab pos="1163289" algn="l"/>
              </a:tabLst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https://www.strategyzer.com/</a:t>
            </a:r>
            <a:endParaRPr lang="nl-NL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272163" y="3203528"/>
            <a:ext cx="4321449" cy="707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063" indent="-457063" defTabSz="807796"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Bijeenkomsten &amp; Tijd</a:t>
            </a:r>
          </a:p>
          <a:p>
            <a:pPr marL="171399" indent="-171399" defTabSz="807796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IBS lessen over BMC en de Nieuwe economie</a:t>
            </a:r>
          </a:p>
          <a:p>
            <a:pPr marL="171399" indent="-171399" defTabSz="807796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72162" y="926322"/>
            <a:ext cx="4321450" cy="2107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126"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  <a:r>
              <a:rPr lang="nl-NL" sz="1200" b="1" dirty="0">
                <a:solidFill>
                  <a:srgbClr val="CCFF33"/>
                </a:solidFill>
                <a:latin typeface="Arial" pitchFamily="36" charset="0"/>
                <a:cs typeface="ＭＳ Ｐゴシック" pitchFamily="36" charset="-128"/>
              </a:rPr>
              <a:t>		 </a:t>
            </a:r>
          </a:p>
          <a:p>
            <a:pPr marL="171399" indent="-171399" defTabSz="914126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Dit product maak je met je groep.</a:t>
            </a:r>
          </a:p>
          <a:p>
            <a:pPr marL="171399" indent="-171399" defTabSz="914126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399" indent="-171399" defTabSz="914126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Je wordt een groepje feedback </a:t>
            </a:r>
            <a:r>
              <a:rPr lang="nl-NL" sz="1300" dirty="0" err="1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 geplaatst</a:t>
            </a:r>
          </a:p>
          <a:p>
            <a:pPr marL="171399" indent="-171399" defTabSz="914126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399" indent="-171399" defTabSz="914126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Beschrijf in je reflectieverslag hoe je het feedback geven ervaren hebt. </a:t>
            </a:r>
          </a:p>
          <a:p>
            <a:pPr marL="171399" indent="-171399" defTabSz="914126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Deadline: </a:t>
            </a:r>
            <a:r>
              <a:rPr lang="nl-NL" sz="13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14-01-2022</a:t>
            </a:r>
          </a:p>
          <a:p>
            <a:pPr marL="171399" indent="-171399" defTabSz="914126" eaLnBrk="0" hangingPunct="0">
              <a:buFont typeface="Arial" pitchFamily="34" charset="0"/>
              <a:buChar char="•"/>
              <a:defRPr/>
            </a:pP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Bijeenkomst feedback </a:t>
            </a:r>
            <a:r>
              <a:rPr lang="nl-NL" sz="1300" dirty="0" err="1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lang="nl-NL" sz="13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: </a:t>
            </a:r>
            <a:r>
              <a:rPr lang="nl-NL" sz="13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Arial" charset="0"/>
              </a:rPr>
              <a:t>19-01-2022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746760" y="900249"/>
            <a:ext cx="385712" cy="531435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50" y="2390714"/>
            <a:ext cx="263221" cy="321219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270" y="3248399"/>
            <a:ext cx="309598" cy="484020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028" y="926322"/>
            <a:ext cx="426389" cy="290720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0707" y="4101907"/>
            <a:ext cx="385711" cy="374845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653819" y="3203528"/>
            <a:ext cx="385711" cy="3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853736" cy="1066800"/>
          </a:xfrm>
        </p:spPr>
        <p:txBody>
          <a:bodyPr anchor="t"/>
          <a:lstStyle/>
          <a:p>
            <a:r>
              <a:rPr lang="nl-NL" dirty="0"/>
              <a:t>The </a:t>
            </a:r>
            <a:r>
              <a:rPr lang="en-US" sz="3600" b="1" dirty="0">
                <a:solidFill>
                  <a:srgbClr val="00B050"/>
                </a:solidFill>
              </a:rPr>
              <a:t>Sustainable </a:t>
            </a:r>
            <a:r>
              <a:rPr lang="nl-NL" dirty="0"/>
              <a:t>Business Model Canvas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EA0A4E-BDD3-4254-951F-C86AE470A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4" y="1399769"/>
            <a:ext cx="6732576" cy="5049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40626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Customer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400" dirty="0">
                <a:latin typeface="+mj-lt"/>
              </a:rPr>
              <a:t>Voor wie voegen we waarde toe?</a:t>
            </a:r>
          </a:p>
          <a:p>
            <a:endParaRPr lang="nl-NL" sz="2400" dirty="0">
              <a:latin typeface="+mj-lt"/>
            </a:endParaRPr>
          </a:p>
          <a:p>
            <a:r>
              <a:rPr lang="nl-NL" sz="2400" dirty="0">
                <a:latin typeface="+mj-lt"/>
              </a:rPr>
              <a:t>Wie is de klant?</a:t>
            </a:r>
          </a:p>
          <a:p>
            <a:r>
              <a:rPr lang="nl-NL" sz="2400" dirty="0">
                <a:latin typeface="+mj-lt"/>
              </a:rPr>
              <a:t>B2B of B2C?</a:t>
            </a:r>
          </a:p>
          <a:p>
            <a:r>
              <a:rPr lang="nl-NL" sz="2400" dirty="0">
                <a:latin typeface="+mj-lt"/>
              </a:rPr>
              <a:t>Massa- of nichemarkt?</a:t>
            </a:r>
          </a:p>
          <a:p>
            <a:r>
              <a:rPr lang="nl-NL" sz="2400" dirty="0">
                <a:latin typeface="+mj-lt"/>
              </a:rPr>
              <a:t>Gesegmenteerd of standaard?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3812" y="709631"/>
            <a:ext cx="1116124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Customer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Analyseer jullie doelgroep op basis van:</a:t>
            </a:r>
          </a:p>
          <a:p>
            <a:endParaRPr lang="nl-NL" sz="2000" dirty="0">
              <a:latin typeface="+mj-lt"/>
            </a:endParaRPr>
          </a:p>
          <a:p>
            <a:pPr lvl="1"/>
            <a:r>
              <a:rPr lang="nl-NL" sz="2000" b="1" i="1" dirty="0">
                <a:latin typeface="+mj-lt"/>
              </a:rPr>
              <a:t>Geografische factoren </a:t>
            </a:r>
            <a:r>
              <a:rPr lang="nl-NL" sz="2000" dirty="0">
                <a:latin typeface="+mj-lt"/>
              </a:rPr>
              <a:t>(bijv. woonplaats, buurt en regio)</a:t>
            </a:r>
          </a:p>
          <a:p>
            <a:pPr lvl="1"/>
            <a:r>
              <a:rPr lang="nl-NL" sz="2000" b="1" i="1" dirty="0">
                <a:latin typeface="+mj-lt"/>
              </a:rPr>
              <a:t>Demografische factoren </a:t>
            </a:r>
            <a:r>
              <a:rPr lang="nl-NL" sz="2000" dirty="0">
                <a:latin typeface="+mj-lt"/>
              </a:rPr>
              <a:t>(bijv. leeftijd, geslacht, nationaliteit en gezinssamenstelling)</a:t>
            </a:r>
          </a:p>
          <a:p>
            <a:pPr lvl="1"/>
            <a:r>
              <a:rPr lang="nl-NL" sz="2000" b="1" i="1" dirty="0">
                <a:latin typeface="+mj-lt"/>
              </a:rPr>
              <a:t>Socio-economische factoren </a:t>
            </a:r>
            <a:r>
              <a:rPr lang="nl-NL" sz="2000" dirty="0">
                <a:latin typeface="+mj-lt"/>
              </a:rPr>
              <a:t>(bijv. opleiding, beroep, inkomen en uitgavenpatroon)</a:t>
            </a:r>
          </a:p>
          <a:p>
            <a:pPr lvl="1"/>
            <a:r>
              <a:rPr lang="nl-NL" sz="2000" b="1" i="1" dirty="0">
                <a:latin typeface="+mj-lt"/>
              </a:rPr>
              <a:t>Levensstijl en interesses </a:t>
            </a:r>
            <a:r>
              <a:rPr lang="nl-NL" sz="2000" dirty="0">
                <a:latin typeface="+mj-lt"/>
              </a:rPr>
              <a:t>(bijv. trendgevoelig, sportief, vegetarisch en milieubewust)</a:t>
            </a:r>
          </a:p>
          <a:p>
            <a:pPr lvl="1"/>
            <a:r>
              <a:rPr lang="nl-NL" sz="2000" dirty="0">
                <a:latin typeface="+mj-lt"/>
                <a:hlinkClick r:id="rId3"/>
              </a:rPr>
              <a:t>Meer info</a:t>
            </a: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nl-NL" sz="2000" dirty="0">
                <a:latin typeface="+mj-lt"/>
              </a:rPr>
              <a:t>In welke categorie van de </a:t>
            </a:r>
            <a:r>
              <a:rPr lang="nl-NL" sz="2000" b="1" i="1" dirty="0">
                <a:latin typeface="+mj-lt"/>
              </a:rPr>
              <a:t>adoptiecurve</a:t>
            </a:r>
            <a:r>
              <a:rPr lang="nl-NL" sz="2000" dirty="0">
                <a:latin typeface="+mj-lt"/>
              </a:rPr>
              <a:t> behoort jullie doelgroep? 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4923143"/>
            <a:ext cx="3840477" cy="14127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9652"/>
          <a:stretch/>
        </p:blipFill>
        <p:spPr>
          <a:xfrm>
            <a:off x="9846623" y="709631"/>
            <a:ext cx="1913818" cy="16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460663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79757-1925-45A9-9CB9-B5D00E63375F}">
  <ds:schemaRefs>
    <ds:schemaRef ds:uri="http://purl.org/dc/terms/"/>
    <ds:schemaRef ds:uri="http://schemas.microsoft.com/office/2006/metadata/properties"/>
    <ds:schemaRef ds:uri="34354c1b-6b8c-435b-ad50-990538c19557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7a28104-336f-447d-946e-e305ac2bcd47"/>
  </ds:schemaRefs>
</ds:datastoreItem>
</file>

<file path=customXml/itemProps2.xml><?xml version="1.0" encoding="utf-8"?>
<ds:datastoreItem xmlns:ds="http://schemas.openxmlformats.org/officeDocument/2006/customXml" ds:itemID="{5EF471D0-5201-4574-8DC0-7B365EC9D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2E3C1A-574B-49E3-9578-1BC8F5AB2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1506</Words>
  <Application>Microsoft Office PowerPoint</Application>
  <PresentationFormat>Aangepast</PresentationFormat>
  <Paragraphs>305</Paragraphs>
  <Slides>28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Palatino Linotype</vt:lpstr>
      <vt:lpstr>Wingdings</vt:lpstr>
      <vt:lpstr>TS103460663</vt:lpstr>
      <vt:lpstr>Kantoorthema</vt:lpstr>
      <vt:lpstr>1_Kantoorthema</vt:lpstr>
      <vt:lpstr>PowerPoint-presentatie</vt:lpstr>
      <vt:lpstr>Business Model Canvas</vt:lpstr>
      <vt:lpstr>Dragons’ Den - donderdag 27 januari</vt:lpstr>
      <vt:lpstr>Mijn onderneming</vt:lpstr>
      <vt:lpstr>The Sustainable Business Model Canvas uitgelegd</vt:lpstr>
      <vt:lpstr>PowerPoint-presentatie</vt:lpstr>
      <vt:lpstr>The Sustainable Business Model Canvas</vt:lpstr>
      <vt:lpstr>The Business Model Canvas</vt:lpstr>
      <vt:lpstr>PowerPoint-presentatie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2014-04-13T13:33:55Z</dcterms:created>
  <dcterms:modified xsi:type="dcterms:W3CDTF">2021-12-02T15:09:11Z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  <property fmtid="{D5CDD505-2E9C-101B-9397-08002B2CF9AE}" pid="3" name="ContentTypeId">
    <vt:lpwstr>0x010100858E09137C68A74EA55321485504F917</vt:lpwstr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